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79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717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717244"/>
            <a:ext cx="4919305" cy="279511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156341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Port Authority Traffic &amp; Violation Prediction Project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6280190" y="47292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53473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 2: Abisha Pandey, Luzaw Shrestha ,Geetika Gorremkala, Iswarya Cherukuri, Saidun Nazam Shakil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29" y="932617"/>
            <a:ext cx="4950023" cy="63643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37089" y="759381"/>
            <a:ext cx="7642622" cy="1407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 &amp; Methodology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6237089" y="2488644"/>
            <a:ext cx="3714155" cy="2555200"/>
          </a:xfrm>
          <a:prstGeom prst="roundRect">
            <a:avLst>
              <a:gd name="adj" fmla="val 352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6459141" y="2710696"/>
            <a:ext cx="281547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Questions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459141" y="3191351"/>
            <a:ext cx="327005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 total traffic volume across facilities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6459141" y="4006572"/>
            <a:ext cx="327005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 potential toll violations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6459141" y="4478536"/>
            <a:ext cx="327005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 future traffic demand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10165675" y="2488644"/>
            <a:ext cx="3714155" cy="2555200"/>
          </a:xfrm>
          <a:prstGeom prst="roundRect">
            <a:avLst>
              <a:gd name="adj" fmla="val 352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10387727" y="2710696"/>
            <a:ext cx="281547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Selected Models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387727" y="3191351"/>
            <a:ext cx="327005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 Regression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10387727" y="3663315"/>
            <a:ext cx="327005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Classification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10387727" y="4135279"/>
            <a:ext cx="327005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SARIMA Time Series</a:t>
            </a:r>
            <a:endParaRPr lang="en-US" sz="1650" dirty="0"/>
          </a:p>
        </p:txBody>
      </p:sp>
      <p:sp>
        <p:nvSpPr>
          <p:cNvPr id="15" name="Shape 11"/>
          <p:cNvSpPr/>
          <p:nvPr/>
        </p:nvSpPr>
        <p:spPr>
          <a:xfrm>
            <a:off x="6237089" y="5258276"/>
            <a:ext cx="7642622" cy="2211943"/>
          </a:xfrm>
          <a:prstGeom prst="roundRect">
            <a:avLst>
              <a:gd name="adj" fmla="val 407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6459141" y="5480328"/>
            <a:ext cx="281547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6459141" y="5960983"/>
            <a:ext cx="7198519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(Pandas, Scikit-learn)</a:t>
            </a:r>
            <a:endParaRPr lang="en-US" sz="1650" dirty="0"/>
          </a:p>
        </p:txBody>
      </p:sp>
      <p:sp>
        <p:nvSpPr>
          <p:cNvPr id="18" name="Text 14"/>
          <p:cNvSpPr/>
          <p:nvPr/>
        </p:nvSpPr>
        <p:spPr>
          <a:xfrm>
            <a:off x="6459141" y="6432947"/>
            <a:ext cx="7198519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AutoML validation</a:t>
            </a:r>
            <a:endParaRPr lang="en-US" sz="1650" dirty="0"/>
          </a:p>
        </p:txBody>
      </p:sp>
      <p:sp>
        <p:nvSpPr>
          <p:cNvPr id="19" name="Text 15"/>
          <p:cNvSpPr/>
          <p:nvPr/>
        </p:nvSpPr>
        <p:spPr>
          <a:xfrm>
            <a:off x="6459141" y="6904911"/>
            <a:ext cx="7198519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Jupyter Notebook environment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512" y="526256"/>
            <a:ext cx="7940278" cy="624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1: Traffic Volume Prediction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12" y="1436727"/>
            <a:ext cx="952143" cy="23680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04286" y="1627108"/>
            <a:ext cx="2499479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Selection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04286" y="2053590"/>
            <a:ext cx="1205960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Time: DAY, Month, TIME, Day_Name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1904286" y="2472333"/>
            <a:ext cx="1205960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Toll &amp; vehicle types: CASH, EZPASS, Autos, Small_T, Large_T, Buses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904286" y="2891076"/>
            <a:ext cx="1205960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Weather: Prcp, Snow, Tmax, Tmin, Awnd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904286" y="3309818"/>
            <a:ext cx="1205960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Location: FAC_B (facility)</a:t>
            </a:r>
            <a:endParaRPr lang="en-US" sz="14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12" y="3804761"/>
            <a:ext cx="952143" cy="194929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904286" y="3995142"/>
            <a:ext cx="2901077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XGBoost Implementation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1904286" y="4421624"/>
            <a:ext cx="1205960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Gradient Boosting Machine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1904286" y="4840367"/>
            <a:ext cx="1205960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numerical &amp; categorical data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1904286" y="5259110"/>
            <a:ext cx="1205960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Industry standard for transportation</a:t>
            </a:r>
            <a:endParaRPr lang="en-US" sz="14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12" y="5754053"/>
            <a:ext cx="952143" cy="194929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904286" y="5944433"/>
            <a:ext cx="2499479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Results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1904286" y="6370915"/>
            <a:ext cx="1205960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 Squared Error: 32.27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1904286" y="6789658"/>
            <a:ext cx="1205960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R² Score: 0.9996</a:t>
            </a:r>
            <a:endParaRPr lang="en-US" sz="1450" dirty="0"/>
          </a:p>
        </p:txBody>
      </p:sp>
      <p:sp>
        <p:nvSpPr>
          <p:cNvPr id="18" name="Text 13"/>
          <p:cNvSpPr/>
          <p:nvPr/>
        </p:nvSpPr>
        <p:spPr>
          <a:xfrm>
            <a:off x="1904286" y="7208401"/>
            <a:ext cx="1205960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Exceptional accuracy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78348" y="668348"/>
            <a:ext cx="896719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2: Toll Violation Detection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69977"/>
            <a:ext cx="2152055" cy="132468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297674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8967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98% Accuracy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5357217" y="3404949"/>
            <a:ext cx="415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Exceptional classification performance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4007763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051340"/>
            <a:ext cx="4304109" cy="132468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514374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78154"/>
            <a:ext cx="344257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Random Forest Classifier</a:t>
            </a:r>
            <a:endParaRPr lang="en-US" sz="2300" dirty="0"/>
          </a:p>
        </p:txBody>
      </p:sp>
      <p:sp>
        <p:nvSpPr>
          <p:cNvPr id="11" name="Text 5"/>
          <p:cNvSpPr/>
          <p:nvPr/>
        </p:nvSpPr>
        <p:spPr>
          <a:xfrm>
            <a:off x="6433304" y="4786313"/>
            <a:ext cx="34425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Ideal for mixed data types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891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32703"/>
            <a:ext cx="6456164" cy="132468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895737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59517"/>
            <a:ext cx="337625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Comprehensive Features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7509272" y="6167676"/>
            <a:ext cx="52063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Time, toll usage, vehicle types, weather, location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13789"/>
            <a:ext cx="5752615" cy="33832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390" y="2484048"/>
            <a:ext cx="6759753" cy="3261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CC031E-9589-40DB-A948-983E967CDB8F}"/>
              </a:ext>
            </a:extLst>
          </p:cNvPr>
          <p:cNvSpPr txBox="1"/>
          <p:nvPr/>
        </p:nvSpPr>
        <p:spPr>
          <a:xfrm>
            <a:off x="1109306" y="6057172"/>
            <a:ext cx="4409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and Predicted Toll Violation 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3C968-BD76-BE19-5851-05F66CCC86CB}"/>
              </a:ext>
            </a:extLst>
          </p:cNvPr>
          <p:cNvSpPr txBox="1"/>
          <p:nvPr/>
        </p:nvSpPr>
        <p:spPr>
          <a:xfrm>
            <a:off x="8392677" y="6132887"/>
            <a:ext cx="393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Week forecast of total Traffic Volume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665F7-11C0-2A71-80CA-DD6E545256CF}"/>
              </a:ext>
            </a:extLst>
          </p:cNvPr>
          <p:cNvSpPr txBox="1"/>
          <p:nvPr/>
        </p:nvSpPr>
        <p:spPr>
          <a:xfrm>
            <a:off x="5672775" y="401870"/>
            <a:ext cx="3756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Figurative Outputs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9627" y="596682"/>
            <a:ext cx="7592020" cy="741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3: Traffic Forecasting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1045131" y="1704142"/>
            <a:ext cx="30480" cy="5901571"/>
          </a:xfrm>
          <a:prstGeom prst="roundRect">
            <a:avLst>
              <a:gd name="adj" fmla="val 31140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268849" y="2197298"/>
            <a:ext cx="677942" cy="30480"/>
          </a:xfrm>
          <a:prstGeom prst="roundRect">
            <a:avLst>
              <a:gd name="adj" fmla="val 31140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90932" y="1958340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67192" y="1990130"/>
            <a:ext cx="355878" cy="444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2175034" y="1930122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SARIMA Model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2175034" y="2436257"/>
            <a:ext cx="1166443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Seasonal ARIMA configuration (1,1,1)(1,1,1,52)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175034" y="2933224"/>
            <a:ext cx="1166443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Captures yearly seasonal patterns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1268849" y="4239816"/>
            <a:ext cx="677942" cy="30480"/>
          </a:xfrm>
          <a:prstGeom prst="roundRect">
            <a:avLst>
              <a:gd name="adj" fmla="val 31140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90932" y="4000857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67192" y="4032647"/>
            <a:ext cx="355878" cy="444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2175034" y="3972639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Weekly Aggregation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2175034" y="4478774"/>
            <a:ext cx="1166443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grouped by week using Date field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2175034" y="4975741"/>
            <a:ext cx="1166443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for operational planning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1268849" y="6282333"/>
            <a:ext cx="677942" cy="30480"/>
          </a:xfrm>
          <a:prstGeom prst="roundRect">
            <a:avLst>
              <a:gd name="adj" fmla="val 31140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90932" y="6043374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67192" y="6075164"/>
            <a:ext cx="355878" cy="444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9" name="Text 17"/>
          <p:cNvSpPr/>
          <p:nvPr/>
        </p:nvSpPr>
        <p:spPr>
          <a:xfrm>
            <a:off x="2175034" y="6015157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12-Week Forecast</a:t>
            </a:r>
            <a:endParaRPr lang="en-US" sz="2300" dirty="0"/>
          </a:p>
        </p:txBody>
      </p:sp>
      <p:sp>
        <p:nvSpPr>
          <p:cNvPr id="20" name="Text 18"/>
          <p:cNvSpPr/>
          <p:nvPr/>
        </p:nvSpPr>
        <p:spPr>
          <a:xfrm>
            <a:off x="2175034" y="6521291"/>
            <a:ext cx="1166443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predictions with seasonal alignment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2175034" y="7018258"/>
            <a:ext cx="1166443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Confidence intervals for fluctuation insights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614" y="417671"/>
            <a:ext cx="4779526" cy="498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Azure AutoML Integration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207" y="1394461"/>
            <a:ext cx="6737628" cy="50706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1614" y="6556177"/>
            <a:ext cx="6737628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7647384" y="1280517"/>
            <a:ext cx="6458903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531614" y="7106722"/>
            <a:ext cx="13567172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412015" y="6963058"/>
            <a:ext cx="341709" cy="341709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71" y="6991410"/>
            <a:ext cx="239197" cy="2989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2870" y="6970039"/>
            <a:ext cx="6656487" cy="1450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predicted values (blue line) closely align with the ideal values (green dotted line), indicating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model accuracy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minimal prediction error—supported by an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R² of 0.9996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low RMSE.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1025128" y="8511540"/>
            <a:ext cx="621422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11" name="Shape 7"/>
          <p:cNvSpPr/>
          <p:nvPr/>
        </p:nvSpPr>
        <p:spPr>
          <a:xfrm>
            <a:off x="7391045" y="6949083"/>
            <a:ext cx="341709" cy="341709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418" y="6970039"/>
            <a:ext cx="239197" cy="29896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852353" y="6865191"/>
            <a:ext cx="6417288" cy="78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data points fall within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moderate traffic ranges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yet the model maintains strong performance across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traffic volumes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including high-density periods.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10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52" y="3300293"/>
            <a:ext cx="8128278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Recommendations &amp; Conclusion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19852" y="5209223"/>
            <a:ext cx="3066217" cy="205621"/>
          </a:xfrm>
          <a:prstGeom prst="roundRect">
            <a:avLst>
              <a:gd name="adj" fmla="val 4201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19852" y="5723334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Dynamic Toll Pricing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19852" y="6183987"/>
            <a:ext cx="3066217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Adjust prices based on predicted high-traffic periods to manage congestion and optimize road usage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094559" y="4900613"/>
            <a:ext cx="3066336" cy="205621"/>
          </a:xfrm>
          <a:prstGeom prst="roundRect">
            <a:avLst>
              <a:gd name="adj" fmla="val 4201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094559" y="5414724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Alerts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094559" y="5875377"/>
            <a:ext cx="3066336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predictions on display boards to inform drivers about expected congestion and suggest alternative routes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469386" y="4592122"/>
            <a:ext cx="3066336" cy="205621"/>
          </a:xfrm>
          <a:prstGeom prst="roundRect">
            <a:avLst>
              <a:gd name="adj" fmla="val 4201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469386" y="5106233"/>
            <a:ext cx="2790587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Strategic Maintenance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469386" y="5566886"/>
            <a:ext cx="3066336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 repairs during predicted low-traffic periods to minimize disruptions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844213" y="4283631"/>
            <a:ext cx="3066336" cy="205621"/>
          </a:xfrm>
          <a:prstGeom prst="roundRect">
            <a:avLst>
              <a:gd name="adj" fmla="val 4201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844213" y="4797743"/>
            <a:ext cx="275713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Targeted Enforcement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844213" y="5258395"/>
            <a:ext cx="3066336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law enforcement or surveillance more strategically at times/locations where violations are most likely to occur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388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Petrona Bold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Pandey, Abisha</cp:lastModifiedBy>
  <cp:revision>6</cp:revision>
  <dcterms:created xsi:type="dcterms:W3CDTF">2025-04-09T01:05:04Z</dcterms:created>
  <dcterms:modified xsi:type="dcterms:W3CDTF">2025-04-09T01:14:57Z</dcterms:modified>
</cp:coreProperties>
</file>